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46" r:id="rId2"/>
    <p:sldId id="361" r:id="rId3"/>
    <p:sldId id="357" r:id="rId4"/>
    <p:sldId id="360" r:id="rId5"/>
    <p:sldId id="363" r:id="rId6"/>
    <p:sldId id="364" r:id="rId7"/>
    <p:sldId id="365" r:id="rId8"/>
    <p:sldId id="366" r:id="rId9"/>
    <p:sldId id="368" r:id="rId10"/>
    <p:sldId id="367" r:id="rId11"/>
    <p:sldId id="3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FDC7DF"/>
    <a:srgbClr val="E98B71"/>
    <a:srgbClr val="118FF7"/>
    <a:srgbClr val="F6FCA2"/>
    <a:srgbClr val="A7F0FF"/>
    <a:srgbClr val="00B0F0"/>
    <a:srgbClr val="10ABF8"/>
    <a:srgbClr val="0091EA"/>
    <a:srgbClr val="FF0000"/>
    <a:srgbClr val="00B41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8" autoAdjust="0"/>
    <p:restoredTop sz="94660"/>
  </p:normalViewPr>
  <p:slideViewPr>
    <p:cSldViewPr>
      <p:cViewPr>
        <p:scale>
          <a:sx n="98" d="100"/>
          <a:sy n="98" d="100"/>
        </p:scale>
        <p:origin x="-11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146133-C2C6-42E5-9F03-188AA2A4A162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6000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6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6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6000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6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6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6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6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6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6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6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6000"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\Desktop\Pesnya_pro_detskij_sad_-_Detskij_sad_A_Filippenko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828800" y="838200"/>
            <a:ext cx="5410200" cy="518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752600" y="1676400"/>
            <a:ext cx="5562600" cy="3276600"/>
          </a:xfrm>
          <a:effectLst>
            <a:outerShdw dist="17961" dir="2700000" sx="1000" sy="1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FFFF00"/>
                </a:solidFill>
                <a:latin typeface="Georgia" pitchFamily="18" charset="0"/>
                <a:ea typeface="Batang" pitchFamily="18" charset="-127"/>
              </a:rPr>
              <a:t>Муниципальное </a:t>
            </a:r>
            <a:br>
              <a:rPr lang="ru-RU" sz="3600" b="1" dirty="0" smtClean="0">
                <a:solidFill>
                  <a:srgbClr val="FFFF00"/>
                </a:solidFill>
                <a:latin typeface="Georgia" pitchFamily="18" charset="0"/>
                <a:ea typeface="Batang" pitchFamily="18" charset="-127"/>
              </a:rPr>
            </a:br>
            <a:r>
              <a:rPr lang="ru-RU" sz="3600" b="1" dirty="0" smtClean="0">
                <a:solidFill>
                  <a:srgbClr val="FFFF00"/>
                </a:solidFill>
                <a:latin typeface="Georgia" pitchFamily="18" charset="0"/>
                <a:ea typeface="Batang" pitchFamily="18" charset="-127"/>
              </a:rPr>
              <a:t>казенное дошкольное образовательное </a:t>
            </a:r>
            <a:br>
              <a:rPr lang="ru-RU" sz="3600" b="1" dirty="0" smtClean="0">
                <a:solidFill>
                  <a:srgbClr val="FFFF00"/>
                </a:solidFill>
                <a:latin typeface="Georgia" pitchFamily="18" charset="0"/>
                <a:ea typeface="Batang" pitchFamily="18" charset="-127"/>
              </a:rPr>
            </a:br>
            <a:r>
              <a:rPr lang="ru-RU" sz="3600" b="1" dirty="0" smtClean="0">
                <a:solidFill>
                  <a:srgbClr val="FFFF00"/>
                </a:solidFill>
                <a:latin typeface="Georgia" pitchFamily="18" charset="0"/>
                <a:ea typeface="Batang" pitchFamily="18" charset="-127"/>
              </a:rPr>
              <a:t>учреждение </a:t>
            </a:r>
            <a:r>
              <a:rPr lang="ru-RU" sz="3200" b="1" dirty="0" smtClean="0">
                <a:solidFill>
                  <a:srgbClr val="FFFF00"/>
                </a:solidFill>
                <a:latin typeface="Georgia" pitchFamily="18" charset="0"/>
                <a:ea typeface="Batang" pitchFamily="18" charset="-127"/>
              </a:rPr>
              <a:t/>
            </a:r>
            <a:br>
              <a:rPr lang="ru-RU" sz="3200" b="1" dirty="0" smtClean="0">
                <a:solidFill>
                  <a:srgbClr val="FFFF00"/>
                </a:solidFill>
                <a:latin typeface="Georgia" pitchFamily="18" charset="0"/>
                <a:ea typeface="Batang" pitchFamily="18" charset="-127"/>
              </a:rPr>
            </a:br>
            <a:r>
              <a:rPr lang="ru-RU" sz="3200" b="1" dirty="0" smtClean="0">
                <a:solidFill>
                  <a:srgbClr val="FFFF00"/>
                </a:solidFill>
                <a:latin typeface="Georgia" pitchFamily="18" charset="0"/>
                <a:ea typeface="Batang" pitchFamily="18" charset="-127"/>
              </a:rPr>
              <a:t/>
            </a:r>
            <a:br>
              <a:rPr lang="ru-RU" sz="3200" b="1" dirty="0" smtClean="0">
                <a:solidFill>
                  <a:srgbClr val="FFFF00"/>
                </a:solidFill>
                <a:latin typeface="Georgia" pitchFamily="18" charset="0"/>
                <a:ea typeface="Batang" pitchFamily="18" charset="-127"/>
              </a:rPr>
            </a:br>
            <a:r>
              <a:rPr lang="ru-RU" sz="3200" b="1" dirty="0" smtClean="0">
                <a:solidFill>
                  <a:srgbClr val="FFFF00"/>
                </a:solidFill>
                <a:latin typeface="Georgia" pitchFamily="18" charset="0"/>
                <a:ea typeface="Batang" pitchFamily="18" charset="-127"/>
              </a:rPr>
              <a:t>«ДЕТСКИЙ САД№20ГБ»</a:t>
            </a:r>
            <a:br>
              <a:rPr lang="ru-RU" sz="3200" b="1" dirty="0" smtClean="0">
                <a:solidFill>
                  <a:srgbClr val="FFFF00"/>
                </a:solidFill>
                <a:latin typeface="Georgia" pitchFamily="18" charset="0"/>
                <a:ea typeface="Batang" pitchFamily="18" charset="-127"/>
              </a:rPr>
            </a:br>
            <a:r>
              <a:rPr lang="ru-RU" sz="3200" b="1" dirty="0" smtClean="0">
                <a:solidFill>
                  <a:srgbClr val="FFFF00"/>
                </a:solidFill>
                <a:latin typeface="Georgia" pitchFamily="18" charset="0"/>
                <a:ea typeface="Batang" pitchFamily="18" charset="-127"/>
              </a:rPr>
              <a:t>«МИР ДЕТСТВА»</a:t>
            </a:r>
            <a:endParaRPr lang="en-US" sz="3200" b="1" dirty="0">
              <a:solidFill>
                <a:srgbClr val="FFFF00"/>
              </a:solidFill>
              <a:latin typeface="Georgia" pitchFamily="18" charset="0"/>
              <a:ea typeface="Batang" pitchFamily="18" charset="-127"/>
            </a:endParaRPr>
          </a:p>
        </p:txBody>
      </p:sp>
      <p:pic>
        <p:nvPicPr>
          <p:cNvPr id="5" name="Pesnya_pro_detskij_sad_-_Detskij_sad_A_Filippenk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3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ППРС\IMG_55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G:\ППРС\IMG_55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352800"/>
            <a:ext cx="39624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G:\ППРС\IMG_55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81000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 descr="G:\ППРС\IMG_55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352800"/>
            <a:ext cx="39624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6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56260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  <a:latin typeface="Georgia" pitchFamily="18" charset="0"/>
              </a:rPr>
              <a:t>Спасибо за внимание!</a:t>
            </a:r>
            <a:endParaRPr lang="ru-RU" dirty="0">
              <a:solidFill>
                <a:schemeClr val="accent6"/>
              </a:solidFill>
              <a:latin typeface="Georgia" pitchFamily="18" charset="0"/>
            </a:endParaRPr>
          </a:p>
        </p:txBody>
      </p:sp>
      <p:pic>
        <p:nvPicPr>
          <p:cNvPr id="6146" name="Picture 2" descr="C:\Users\ADMIN\Desktop\ФОТО\Фото сада\IMG_20170810_120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52600"/>
            <a:ext cx="7010400" cy="393660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14400" y="1905000"/>
            <a:ext cx="7315200" cy="472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4800" b="1" dirty="0" smtClean="0">
                <a:solidFill>
                  <a:schemeClr val="accent2"/>
                </a:solidFill>
                <a:latin typeface="Georgia" pitchFamily="18" charset="0"/>
              </a:rPr>
              <a:t>«Предметно-пространственная развивающая среда в МК ДОУ ДС №20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4800" b="1" dirty="0" smtClean="0">
                <a:solidFill>
                  <a:schemeClr val="accent2"/>
                </a:solidFill>
                <a:latin typeface="Georgia" pitchFamily="18" charset="0"/>
              </a:rPr>
              <a:t> в соответствии с ФГОС»</a:t>
            </a:r>
          </a:p>
        </p:txBody>
      </p:sp>
    </p:spTree>
    <p:extLst>
      <p:ext uri="{BB962C8B-B14F-4D97-AF65-F5344CB8AC3E}">
        <p14:creationId xmlns="" xmlns:p14="http://schemas.microsoft.com/office/powerpoint/2010/main" val="1994737542"/>
      </p:ext>
    </p:extLst>
  </p:cSld>
  <p:clrMapOvr>
    <a:masterClrMapping/>
  </p:clrMapOvr>
  <p:transition spd="med" advClick="0" advTm="6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828800" y="0"/>
            <a:ext cx="7010400" cy="1371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6705600" cy="914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Развивающая предметно-пространственная среда – часть образовательной среды, представленная специально организованным пространством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00200" y="1447800"/>
            <a:ext cx="7315200" cy="5105400"/>
          </a:xfrm>
          <a:prstGeom prst="roundRect">
            <a:avLst/>
          </a:prstGeom>
          <a:solidFill>
            <a:schemeClr val="bg2">
              <a:lumMod val="9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Создавая развивающую предметно-пространственную среду любой возрастной группы в ДОУ, необходимо учитывать психологические основы конструктивного взаимодействия участников воспитательно-образовательного процесса, дизайн и эргономику современной среды дошкольного учреждения и психологические особенности возрастной группы, на которую нацелена данная среда.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4737542"/>
      </p:ext>
    </p:extLst>
  </p:cSld>
  <p:clrMapOvr>
    <a:masterClrMapping/>
  </p:clrMapOvr>
  <p:transition spd="med" advClick="0" advTm="6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600200" y="1371600"/>
            <a:ext cx="4343400" cy="1676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5000" y="1447800"/>
            <a:ext cx="3657600" cy="1600200"/>
          </a:xfrm>
          <a:noFill/>
          <a:ln>
            <a:noFill/>
          </a:ln>
        </p:spPr>
        <p:txBody>
          <a:bodyPr>
            <a:normAutofit fontScale="40000" lnSpcReduction="20000"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Возможность общения и совместной деятельности детей и взрослых.</a:t>
            </a:r>
          </a:p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Возможность двигательной активности детей.</a:t>
            </a:r>
          </a:p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Возможность для уединения.</a:t>
            </a:r>
          </a:p>
          <a:p>
            <a:endParaRPr lang="ru-RU" sz="8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95400" y="0"/>
            <a:ext cx="6858000" cy="129540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latin typeface="Georgia" pitchFamily="18" charset="0"/>
              </a:rPr>
              <a:t>Развивающая предметно- пространственная среда должна обеспечивать:</a:t>
            </a:r>
            <a:endParaRPr lang="ru-RU" sz="2600" b="1" dirty="0">
              <a:solidFill>
                <a:schemeClr val="accent6"/>
              </a:solidFill>
              <a:latin typeface="Georgia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286000"/>
            <a:ext cx="2914650" cy="38862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53715" t="14634" r="2458" b="31707"/>
          <a:stretch>
            <a:fillRect/>
          </a:stretch>
        </p:blipFill>
        <p:spPr bwMode="auto">
          <a:xfrm>
            <a:off x="762000" y="3124200"/>
            <a:ext cx="4648200" cy="3195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 advClick="0" advTm="6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828800" y="0"/>
            <a:ext cx="73152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-228600"/>
            <a:ext cx="9753600" cy="7315200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1676400" y="0"/>
            <a:ext cx="7467600" cy="1143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81200" y="0"/>
            <a:ext cx="7162800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Психолого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–педагогические требования к созданию предметно-пространственной развивающей среды.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600200" y="1295400"/>
            <a:ext cx="23622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Содержательно- насыщенной</a:t>
            </a:r>
            <a:endParaRPr lang="ru-RU" sz="2000" b="1" kern="1200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038600" y="1295400"/>
            <a:ext cx="24384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Полифункцио</a:t>
            </a:r>
            <a:r>
              <a:rPr lang="ru-RU" sz="2000" b="1" kern="12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2000" b="1" kern="12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нальной</a:t>
            </a:r>
            <a:endParaRPr lang="ru-RU" sz="2000" b="1" kern="1200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53201" y="1295400"/>
            <a:ext cx="2590799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Трансформируе</a:t>
            </a:r>
            <a:r>
              <a:rPr lang="ru-RU" sz="2000" b="1" kern="12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мой</a:t>
            </a:r>
            <a:endParaRPr lang="ru-RU" sz="2000" b="1" kern="1200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00200" y="2209800"/>
            <a:ext cx="23622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Доступной</a:t>
            </a:r>
            <a:endParaRPr lang="ru-RU" sz="2400" b="1" kern="1200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38600" y="2209800"/>
            <a:ext cx="24384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Безопасной</a:t>
            </a:r>
            <a:endParaRPr lang="ru-RU" sz="2400" b="1" kern="1200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53200" y="2209800"/>
            <a:ext cx="25908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Вариативной</a:t>
            </a:r>
            <a:endParaRPr lang="ru-RU" sz="2400" b="1" kern="1200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2052" name="Picture 4" descr="G:\ППРС\70b6ba6d-d563-46f7-bc50-ba8a665adad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2971800"/>
            <a:ext cx="3733800" cy="2800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G:\ППРС\02bd08c3-d970-46ad-86ef-c33cddd50150.JPG"/>
          <p:cNvPicPr>
            <a:picLocks noChangeAspect="1" noChangeArrowheads="1"/>
          </p:cNvPicPr>
          <p:nvPr/>
        </p:nvPicPr>
        <p:blipFill>
          <a:blip r:embed="rId4" cstate="print"/>
          <a:srcRect l="14815" t="16162" r="12457" b="44444"/>
          <a:stretch>
            <a:fillRect/>
          </a:stretch>
        </p:blipFill>
        <p:spPr bwMode="auto">
          <a:xfrm>
            <a:off x="2895600" y="4343400"/>
            <a:ext cx="3657600" cy="264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ADMIN\Desktop\ППРС\IMG_55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124200"/>
            <a:ext cx="3225800" cy="2419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6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09600" y="1143000"/>
            <a:ext cx="7924800" cy="1524000"/>
          </a:xfrm>
          <a:prstGeom prst="roundRect">
            <a:avLst/>
          </a:prstGeom>
          <a:solidFill>
            <a:srgbClr val="118FF7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Georgia" pitchFamily="18" charset="0"/>
              </a:rPr>
              <a:t>Насыщенность ППР среды предполагает:</a:t>
            </a:r>
            <a:r>
              <a:rPr lang="ru-RU" b="1" dirty="0" smtClean="0">
                <a:solidFill>
                  <a:schemeClr val="bg2">
                    <a:lumMod val="9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2">
                    <a:lumMod val="95000"/>
                  </a:schemeClr>
                </a:solidFill>
              </a:rPr>
            </a:br>
            <a:endParaRPr lang="ru-RU" b="1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1143000"/>
            <a:ext cx="7239000" cy="1752600"/>
          </a:xfrm>
          <a:noFill/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sz="2800" b="1" dirty="0" smtClean="0">
              <a:solidFill>
                <a:schemeClr val="bg2">
                  <a:lumMod val="95000"/>
                </a:schemeClr>
              </a:solidFill>
              <a:latin typeface="Georgia" pitchFamily="18" charset="0"/>
            </a:endParaRPr>
          </a:p>
          <a:p>
            <a:r>
              <a:rPr lang="ru-RU" sz="5500" b="1" dirty="0" smtClean="0">
                <a:solidFill>
                  <a:schemeClr val="bg2">
                    <a:lumMod val="95000"/>
                  </a:schemeClr>
                </a:solidFill>
                <a:latin typeface="Georgia" pitchFamily="18" charset="0"/>
              </a:rPr>
              <a:t>Разнообразие материалов, оборудования, инвентаря в группе</a:t>
            </a:r>
          </a:p>
          <a:p>
            <a:r>
              <a:rPr lang="ru-RU" sz="5500" b="1" dirty="0" smtClean="0">
                <a:solidFill>
                  <a:schemeClr val="bg2">
                    <a:lumMod val="95000"/>
                  </a:schemeClr>
                </a:solidFill>
                <a:latin typeface="Georgia" pitchFamily="18" charset="0"/>
              </a:rPr>
              <a:t>Должна соответствовать возрастным особенностям и содержанию программы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411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760182"/>
            <a:ext cx="2590800" cy="4097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3213" t="3604" r="11111" b="2703"/>
          <a:stretch>
            <a:fillRect/>
          </a:stretch>
        </p:blipFill>
        <p:spPr bwMode="auto">
          <a:xfrm>
            <a:off x="6553200" y="2706913"/>
            <a:ext cx="2514600" cy="4151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Users\ADMIN\Desktop\ППРС\IMG_55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200400"/>
            <a:ext cx="3970338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6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90600" y="1447800"/>
            <a:ext cx="7391400" cy="1219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err="1" smtClean="0">
                <a:solidFill>
                  <a:srgbClr val="FFFF00"/>
                </a:solidFill>
                <a:latin typeface="Georgia" pitchFamily="18" charset="0"/>
              </a:rPr>
              <a:t>Полифункциональность</a:t>
            </a:r>
            <a:r>
              <a:rPr lang="ru-RU" sz="3200" dirty="0" smtClean="0">
                <a:solidFill>
                  <a:srgbClr val="FFFF00"/>
                </a:solidFill>
                <a:latin typeface="Georgia" pitchFamily="18" charset="0"/>
              </a:rPr>
              <a:t> материалов предполагает:</a:t>
            </a:r>
            <a:endParaRPr lang="ru-RU" sz="3200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524000"/>
            <a:ext cx="7696200" cy="129539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accent6"/>
                </a:solidFill>
                <a:latin typeface="Georgia" pitchFamily="18" charset="0"/>
              </a:rPr>
              <a:t>Возможность разнообразного использования различных составляющих предметной среды (детская мебель, маты, мягкие модули, ширмы и т. д.)</a:t>
            </a:r>
          </a:p>
          <a:p>
            <a:endParaRPr lang="ru-RU" dirty="0"/>
          </a:p>
        </p:txBody>
      </p:sp>
      <p:pic>
        <p:nvPicPr>
          <p:cNvPr id="5123" name="Picture 3" descr="C:\Users\ADMIN\Desktop\ППРС\IMG_55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352800"/>
            <a:ext cx="3715512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048000"/>
            <a:ext cx="27432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ADMIN\Desktop\ППРС\5d51ebb8-5de0-428c-85bb-c5c159e4ebd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44800"/>
            <a:ext cx="2895600" cy="386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6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9444" r="2083" b="25000"/>
          <a:stretch>
            <a:fillRect/>
          </a:stretch>
        </p:blipFill>
        <p:spPr bwMode="auto">
          <a:xfrm>
            <a:off x="609600" y="4990598"/>
            <a:ext cx="3505200" cy="1562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G:\ППРС\IMG_55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057400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2209800" y="1143000"/>
            <a:ext cx="5181600" cy="838200"/>
          </a:xfrm>
          <a:prstGeom prst="roundRect">
            <a:avLst/>
          </a:prstGeom>
          <a:solidFill>
            <a:srgbClr val="FDC7DF"/>
          </a:solidFill>
          <a:ln>
            <a:solidFill>
              <a:srgbClr val="E98B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1020762"/>
          </a:xfrm>
        </p:spPr>
        <p:txBody>
          <a:bodyPr>
            <a:normAutofit fontScale="90000"/>
          </a:bodyPr>
          <a:lstStyle/>
          <a:p>
            <a:r>
              <a:rPr lang="ru-RU" sz="2400" b="1" dirty="0" err="1" smtClean="0">
                <a:solidFill>
                  <a:srgbClr val="FFFF00"/>
                </a:solidFill>
                <a:latin typeface="Georgia" pitchFamily="18" charset="0"/>
              </a:rPr>
              <a:t>Трансформируемость</a:t>
            </a:r>
            <a:r>
              <a:rPr lang="ru-RU" sz="2400" b="1" dirty="0" smtClean="0">
                <a:solidFill>
                  <a:srgbClr val="FFFF00"/>
                </a:solidFill>
                <a:latin typeface="Georgia" pitchFamily="18" charset="0"/>
              </a:rPr>
              <a:t> пространства обеспечивает возможность изменений РПП среды в зависимости:</a:t>
            </a:r>
            <a:endParaRPr lang="ru-RU" sz="2400" b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0" y="1143000"/>
            <a:ext cx="6172200" cy="838199"/>
          </a:xfrm>
        </p:spPr>
        <p:txBody>
          <a:bodyPr>
            <a:normAutofit fontScale="70000" lnSpcReduction="20000"/>
          </a:bodyPr>
          <a:lstStyle/>
          <a:p>
            <a:r>
              <a:rPr lang="ru-RU" sz="2400" b="1" dirty="0" smtClean="0">
                <a:solidFill>
                  <a:schemeClr val="accent6"/>
                </a:solidFill>
                <a:latin typeface="Georgia" pitchFamily="18" charset="0"/>
              </a:rPr>
              <a:t>От образовательной ситуации</a:t>
            </a:r>
          </a:p>
          <a:p>
            <a:r>
              <a:rPr lang="ru-RU" sz="2400" b="1" dirty="0" smtClean="0">
                <a:solidFill>
                  <a:schemeClr val="accent6"/>
                </a:solidFill>
                <a:latin typeface="Georgia" pitchFamily="18" charset="0"/>
              </a:rPr>
              <a:t>От меняющихся интересов детей</a:t>
            </a:r>
          </a:p>
          <a:p>
            <a:r>
              <a:rPr lang="ru-RU" sz="2400" b="1" dirty="0" smtClean="0">
                <a:solidFill>
                  <a:schemeClr val="accent6"/>
                </a:solidFill>
                <a:latin typeface="Georgia" pitchFamily="18" charset="0"/>
              </a:rPr>
              <a:t>От возможностей детей</a:t>
            </a:r>
          </a:p>
          <a:p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057400"/>
            <a:ext cx="4383204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l="2500" b="13066"/>
          <a:stretch>
            <a:fillRect/>
          </a:stretch>
        </p:blipFill>
        <p:spPr bwMode="auto">
          <a:xfrm>
            <a:off x="4876800" y="5025292"/>
            <a:ext cx="3276600" cy="1680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6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ADMIN\Desktop\ППРС\IMG_56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"/>
            <a:ext cx="3505200" cy="2705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C:\Users\ADMIN\Desktop\ППРС\IMG_56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52400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C:\Users\ADMIN\Desktop\ППРС\IMG_564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971800"/>
            <a:ext cx="4673599" cy="3505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ADMIN\Desktop\ППРС\IMG_5637.jpg"/>
          <p:cNvPicPr>
            <a:picLocks noChangeAspect="1" noChangeArrowheads="1"/>
          </p:cNvPicPr>
          <p:nvPr/>
        </p:nvPicPr>
        <p:blipFill>
          <a:blip r:embed="rId5" cstate="print"/>
          <a:srcRect l="5882" r="14706" b="2941"/>
          <a:stretch>
            <a:fillRect/>
          </a:stretch>
        </p:blipFill>
        <p:spPr bwMode="auto">
          <a:xfrm>
            <a:off x="1447800" y="3048000"/>
            <a:ext cx="2209800" cy="3601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6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Другая 0">
      <a:dk1>
        <a:srgbClr val="262626"/>
      </a:dk1>
      <a:lt1>
        <a:srgbClr val="FFFFFF"/>
      </a:lt1>
      <a:dk2>
        <a:srgbClr val="4E4E4E"/>
      </a:dk2>
      <a:lt2>
        <a:srgbClr val="FFFFFF"/>
      </a:lt2>
      <a:accent1>
        <a:srgbClr val="FF0909"/>
      </a:accent1>
      <a:accent2>
        <a:srgbClr val="3342D1"/>
      </a:accent2>
      <a:accent3>
        <a:srgbClr val="DC30E0"/>
      </a:accent3>
      <a:accent4>
        <a:srgbClr val="AEB8C2"/>
      </a:accent4>
      <a:accent5>
        <a:srgbClr val="FF0909"/>
      </a:accent5>
      <a:accent6>
        <a:srgbClr val="3342D1"/>
      </a:accent6>
      <a:hlink>
        <a:srgbClr val="DC30E0"/>
      </a:hlink>
      <a:folHlink>
        <a:srgbClr val="B8B8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3311</TotalTime>
  <Words>181</Words>
  <Application>Microsoft Office PowerPoint</Application>
  <PresentationFormat>Экран (4:3)</PresentationFormat>
  <Paragraphs>28</Paragraphs>
  <Slides>11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1_Office Theme</vt:lpstr>
      <vt:lpstr>Муниципальное  казенное дошкольное образовательное  учреждение   «ДЕТСКИЙ САД№20ГБ» «МИР ДЕТСТВА»</vt:lpstr>
      <vt:lpstr>Слайд 2</vt:lpstr>
      <vt:lpstr>Развивающая предметно-пространственная среда – часть образовательной среды, представленная специально организованным пространством </vt:lpstr>
      <vt:lpstr>Слайд 4</vt:lpstr>
      <vt:lpstr>Слайд 5</vt:lpstr>
      <vt:lpstr>Насыщенность ППР среды предполагает: </vt:lpstr>
      <vt:lpstr>Полифункциональность материалов предполагает:</vt:lpstr>
      <vt:lpstr>Трансформируемость пространства обеспечивает возможность изменений РПП среды в зависимости:</vt:lpstr>
      <vt:lpstr>Слайд 9</vt:lpstr>
      <vt:lpstr>Слайд 10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292</cp:revision>
  <dcterms:created xsi:type="dcterms:W3CDTF">2012-04-26T17:06:14Z</dcterms:created>
  <dcterms:modified xsi:type="dcterms:W3CDTF">2018-05-17T11:06:19Z</dcterms:modified>
</cp:coreProperties>
</file>